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ontserrat" charset="0"/>
      <p:regular r:id="rId11"/>
      <p:bold r:id="rId12"/>
    </p:embeddedFont>
    <p:embeddedFont>
      <p:font typeface="Barlow" charset="0"/>
      <p:regular r:id="rId13"/>
      <p:bold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1" d="100"/>
          <a:sy n="71" d="100"/>
        </p:scale>
        <p:origin x="-132" y="-6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9349D93A-D787-4A79-A96A-2E93F84DD969}" type="datetimeFigureOut">
              <a:rPr lang="en-US" smtClean="0"/>
              <a:t>9/22/2024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A4B21F54-908D-4EEF-B306-C79B9779BD1B}" type="slidenum">
              <a:rPr lang="en-US" smtClean="0"/>
              <a:t>‹#›</a:t>
            </a:fld>
            <a:endParaRPr lang="en-US"/>
          </a:p>
        </p:txBody>
      </p:sp>
    </p:spTree>
    <p:extLst>
      <p:ext uri="{BB962C8B-B14F-4D97-AF65-F5344CB8AC3E}">
        <p14:creationId xmlns:p14="http://schemas.microsoft.com/office/powerpoint/2010/main" val="412901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867" y="2724031"/>
            <a:ext cx="4944666" cy="2781419"/>
          </a:xfrm>
          <a:prstGeom prst="rect">
            <a:avLst/>
          </a:prstGeom>
        </p:spPr>
      </p:pic>
      <p:sp>
        <p:nvSpPr>
          <p:cNvPr id="4" name="Text 0"/>
          <p:cNvSpPr/>
          <p:nvPr/>
        </p:nvSpPr>
        <p:spPr>
          <a:xfrm>
            <a:off x="758309" y="2137172"/>
            <a:ext cx="7627382" cy="1967151"/>
          </a:xfrm>
          <a:prstGeom prst="rect">
            <a:avLst/>
          </a:prstGeom>
          <a:noFill/>
          <a:ln/>
        </p:spPr>
        <p:txBody>
          <a:bodyPr wrap="square" lIns="0" tIns="0" rIns="0" bIns="0" rtlCol="0" anchor="t"/>
          <a:lstStyle/>
          <a:p>
            <a:pPr marL="0" indent="0">
              <a:lnSpc>
                <a:spcPts val="7700"/>
              </a:lnSpc>
              <a:buNone/>
            </a:pPr>
            <a:r>
              <a:rPr lang="en-US" sz="6150" b="1" dirty="0">
                <a:solidFill>
                  <a:srgbClr val="7068F4"/>
                </a:solidFill>
                <a:latin typeface="Barlow" pitchFamily="34" charset="0"/>
                <a:ea typeface="Barlow" pitchFamily="34" charset="-122"/>
                <a:cs typeface="Barlow" pitchFamily="34" charset="-120"/>
              </a:rPr>
              <a:t>Phản ứng giữa vôi với acid</a:t>
            </a:r>
            <a:endParaRPr lang="en-US" sz="6150" dirty="0"/>
          </a:p>
        </p:txBody>
      </p:sp>
      <p:sp>
        <p:nvSpPr>
          <p:cNvPr id="5" name="Text 1"/>
          <p:cNvSpPr/>
          <p:nvPr/>
        </p:nvSpPr>
        <p:spPr>
          <a:xfrm>
            <a:off x="758309" y="44292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Phản ứng giữa vôi (CaO) với acid là một phản ứng hóa học phổ biến, tạo ra muối, nước và giải phóng nhiệt. Phản ứng này có nhiều ứng dụng trong công nghiệp, nông nghiệp và đời sống.</a:t>
            </a:r>
            <a:endParaRPr lang="en-US" sz="1700" dirty="0"/>
          </a:p>
        </p:txBody>
      </p:sp>
      <p:sp>
        <p:nvSpPr>
          <p:cNvPr id="6" name="Shape 2"/>
          <p:cNvSpPr/>
          <p:nvPr/>
        </p:nvSpPr>
        <p:spPr>
          <a:xfrm>
            <a:off x="758309" y="5729288"/>
            <a:ext cx="346591" cy="346591"/>
          </a:xfrm>
          <a:prstGeom prst="roundRect">
            <a:avLst>
              <a:gd name="adj" fmla="val 26380043"/>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765929" y="5736908"/>
            <a:ext cx="331351" cy="331351"/>
          </a:xfrm>
          <a:prstGeom prst="rect">
            <a:avLst/>
          </a:prstGeom>
        </p:spPr>
      </p:pic>
      <p:sp>
        <p:nvSpPr>
          <p:cNvPr id="8" name="Text 3"/>
          <p:cNvSpPr/>
          <p:nvPr/>
        </p:nvSpPr>
        <p:spPr>
          <a:xfrm>
            <a:off x="1213128" y="5713095"/>
            <a:ext cx="2021205" cy="379214"/>
          </a:xfrm>
          <a:prstGeom prst="rect">
            <a:avLst/>
          </a:prstGeom>
          <a:noFill/>
          <a:ln/>
        </p:spPr>
        <p:txBody>
          <a:bodyPr wrap="none" lIns="0" tIns="0" rIns="0" bIns="0" rtlCol="0" anchor="t"/>
          <a:lstStyle/>
          <a:p>
            <a:pPr marL="0" indent="0" algn="l">
              <a:lnSpc>
                <a:spcPts val="2950"/>
              </a:lnSpc>
              <a:buNone/>
            </a:pPr>
            <a:r>
              <a:rPr lang="en-US" sz="2100" b="1" dirty="0">
                <a:solidFill>
                  <a:srgbClr val="272525"/>
                </a:solidFill>
                <a:latin typeface="Montserrat" pitchFamily="34" charset="0"/>
                <a:ea typeface="Montserrat" pitchFamily="34" charset="-122"/>
                <a:cs typeface="Montserrat" pitchFamily="34" charset="-120"/>
              </a:rPr>
              <a:t>by Nghia Dinh</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37065"/>
            <a:ext cx="602575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Tổng quan về vôi và acid</a:t>
            </a:r>
            <a:endParaRPr lang="en-US" sz="4450" dirty="0"/>
          </a:p>
        </p:txBody>
      </p:sp>
      <p:sp>
        <p:nvSpPr>
          <p:cNvPr id="3" name="Text 1"/>
          <p:cNvSpPr/>
          <p:nvPr/>
        </p:nvSpPr>
        <p:spPr>
          <a:xfrm>
            <a:off x="75830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pitchFamily="34" charset="0"/>
                <a:ea typeface="Barlow" pitchFamily="34" charset="-122"/>
                <a:cs typeface="Barlow" pitchFamily="34" charset="-120"/>
              </a:rPr>
              <a:t>Vôi (CaO)</a:t>
            </a:r>
            <a:endParaRPr lang="en-US" sz="2200" dirty="0"/>
          </a:p>
        </p:txBody>
      </p:sp>
      <p:sp>
        <p:nvSpPr>
          <p:cNvPr id="4" name="Text 2"/>
          <p:cNvSpPr/>
          <p:nvPr/>
        </p:nvSpPr>
        <p:spPr>
          <a:xfrm>
            <a:off x="758309" y="4064079"/>
            <a:ext cx="62925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Vôi là một hợp chất vô cơ, có tính bazơ mạnh, được sản xuất từ ​​việc nung nóng đá vôi (CaCO3) ở nhiệt độ cao. Vôi là một hóa chất quan trọng trong nhiều ngành công nghiệp, đặc biệt là trong sản xuất xi măng, vữa, phân bón và hóa chất.</a:t>
            </a:r>
            <a:endParaRPr lang="en-US" sz="1700" dirty="0"/>
          </a:p>
        </p:txBody>
      </p:sp>
      <p:sp>
        <p:nvSpPr>
          <p:cNvPr id="5" name="Text 3"/>
          <p:cNvSpPr/>
          <p:nvPr/>
        </p:nvSpPr>
        <p:spPr>
          <a:xfrm>
            <a:off x="758713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pitchFamily="34" charset="0"/>
                <a:ea typeface="Barlow" pitchFamily="34" charset="-122"/>
                <a:cs typeface="Barlow" pitchFamily="34" charset="-120"/>
              </a:rPr>
              <a:t>Acid</a:t>
            </a:r>
            <a:endParaRPr lang="en-US" sz="2200" dirty="0"/>
          </a:p>
        </p:txBody>
      </p:sp>
      <p:sp>
        <p:nvSpPr>
          <p:cNvPr id="6" name="Text 4"/>
          <p:cNvSpPr/>
          <p:nvPr/>
        </p:nvSpPr>
        <p:spPr>
          <a:xfrm>
            <a:off x="7587139" y="4064079"/>
            <a:ext cx="62925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Acid là một hợp chất hóa học có tính axit, có khả năng cho proton (H+) vào dung dịch. Acid có nhiều loại, bao gồm acid vô cơ như acid clohydric (HCl), acid sulfuric (H2SO4), acid nitric (HNO3) và acid hữu cơ như acid axetic (CH3COOH).</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867" y="2724031"/>
            <a:ext cx="4944666" cy="2781419"/>
          </a:xfrm>
          <a:prstGeom prst="rect">
            <a:avLst/>
          </a:prstGeom>
        </p:spPr>
      </p:pic>
      <p:sp>
        <p:nvSpPr>
          <p:cNvPr id="4" name="Text 0"/>
          <p:cNvSpPr/>
          <p:nvPr/>
        </p:nvSpPr>
        <p:spPr>
          <a:xfrm>
            <a:off x="758309" y="63984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Cơ chế phản ứng giữa vôi và acid</a:t>
            </a:r>
            <a:endParaRPr lang="en-US" sz="4450" dirty="0"/>
          </a:p>
        </p:txBody>
      </p:sp>
      <p:pic>
        <p:nvPicPr>
          <p:cNvPr id="5" name="Image 2" descr="preencoded.png"/>
          <p:cNvPicPr>
            <a:picLocks noChangeAspect="1"/>
          </p:cNvPicPr>
          <p:nvPr/>
        </p:nvPicPr>
        <p:blipFill>
          <a:blip r:embed="rId5"/>
          <a:stretch>
            <a:fillRect/>
          </a:stretch>
        </p:blipFill>
        <p:spPr>
          <a:xfrm>
            <a:off x="758309" y="2390180"/>
            <a:ext cx="1083231" cy="1733193"/>
          </a:xfrm>
          <a:prstGeom prst="rect">
            <a:avLst/>
          </a:prstGeom>
        </p:spPr>
      </p:pic>
      <p:sp>
        <p:nvSpPr>
          <p:cNvPr id="6" name="Text 1"/>
          <p:cNvSpPr/>
          <p:nvPr/>
        </p:nvSpPr>
        <p:spPr>
          <a:xfrm>
            <a:off x="2166461" y="260675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Bước 1: Hòa tan vôi</a:t>
            </a:r>
            <a:endParaRPr lang="en-US" sz="2200" dirty="0"/>
          </a:p>
        </p:txBody>
      </p:sp>
      <p:sp>
        <p:nvSpPr>
          <p:cNvPr id="7" name="Text 2"/>
          <p:cNvSpPr/>
          <p:nvPr/>
        </p:nvSpPr>
        <p:spPr>
          <a:xfrm>
            <a:off x="2166461" y="3092887"/>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Khi vôi (CaO) tiếp xúc với nước, nó sẽ phản ứng tạo thành dung dịch canxi hydroxit (Ca(OH)2).</a:t>
            </a:r>
            <a:endParaRPr lang="en-US" sz="1700" dirty="0"/>
          </a:p>
        </p:txBody>
      </p:sp>
      <p:pic>
        <p:nvPicPr>
          <p:cNvPr id="8" name="Image 3" descr="preencoded.png"/>
          <p:cNvPicPr>
            <a:picLocks noChangeAspect="1"/>
          </p:cNvPicPr>
          <p:nvPr/>
        </p:nvPicPr>
        <p:blipFill>
          <a:blip r:embed="rId6"/>
          <a:stretch>
            <a:fillRect/>
          </a:stretch>
        </p:blipFill>
        <p:spPr>
          <a:xfrm>
            <a:off x="758309" y="4123372"/>
            <a:ext cx="1083231" cy="1733193"/>
          </a:xfrm>
          <a:prstGeom prst="rect">
            <a:avLst/>
          </a:prstGeom>
        </p:spPr>
      </p:pic>
      <p:sp>
        <p:nvSpPr>
          <p:cNvPr id="9" name="Text 3"/>
          <p:cNvSpPr/>
          <p:nvPr/>
        </p:nvSpPr>
        <p:spPr>
          <a:xfrm>
            <a:off x="2166461" y="4339947"/>
            <a:ext cx="3197304"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Bước 2: Phản ứng với acid</a:t>
            </a:r>
            <a:endParaRPr lang="en-US" sz="2200" dirty="0"/>
          </a:p>
        </p:txBody>
      </p:sp>
      <p:sp>
        <p:nvSpPr>
          <p:cNvPr id="10" name="Text 4"/>
          <p:cNvSpPr/>
          <p:nvPr/>
        </p:nvSpPr>
        <p:spPr>
          <a:xfrm>
            <a:off x="2166461" y="4826079"/>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Dung dịch canxi hydroxit (Ca(OH)2) phản ứng với acid, giải phóng nhiệt và tạo ra muối canxi tương ứng và nước.</a:t>
            </a:r>
            <a:endParaRPr lang="en-US" sz="1700" dirty="0"/>
          </a:p>
        </p:txBody>
      </p:sp>
      <p:pic>
        <p:nvPicPr>
          <p:cNvPr id="11" name="Image 4" descr="preencoded.png"/>
          <p:cNvPicPr>
            <a:picLocks noChangeAspect="1"/>
          </p:cNvPicPr>
          <p:nvPr/>
        </p:nvPicPr>
        <p:blipFill>
          <a:blip r:embed="rId7"/>
          <a:stretch>
            <a:fillRect/>
          </a:stretch>
        </p:blipFill>
        <p:spPr>
          <a:xfrm>
            <a:off x="758309" y="5856565"/>
            <a:ext cx="1083231" cy="1733193"/>
          </a:xfrm>
          <a:prstGeom prst="rect">
            <a:avLst/>
          </a:prstGeom>
        </p:spPr>
      </p:pic>
      <p:sp>
        <p:nvSpPr>
          <p:cNvPr id="12" name="Text 5"/>
          <p:cNvSpPr/>
          <p:nvPr/>
        </p:nvSpPr>
        <p:spPr>
          <a:xfrm>
            <a:off x="2166461" y="6073140"/>
            <a:ext cx="325802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Bước 3: Phản ứng kết thúc</a:t>
            </a:r>
            <a:endParaRPr lang="en-US" sz="2200" dirty="0"/>
          </a:p>
        </p:txBody>
      </p:sp>
      <p:sp>
        <p:nvSpPr>
          <p:cNvPr id="13" name="Text 6"/>
          <p:cNvSpPr/>
          <p:nvPr/>
        </p:nvSpPr>
        <p:spPr>
          <a:xfrm>
            <a:off x="2166461" y="6559272"/>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Phản ứng kết thúc khi vôi hoặc acid hết hoặc phản ứng đạt đến trạng thái cân bằng.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1167"/>
          </a:xfrm>
          <a:prstGeom prst="rect">
            <a:avLst/>
          </a:prstGeom>
        </p:spPr>
      </p:pic>
      <p:pic>
        <p:nvPicPr>
          <p:cNvPr id="3" name="Image 1" descr="preencoded.png"/>
          <p:cNvPicPr>
            <a:picLocks noChangeAspect="1"/>
          </p:cNvPicPr>
          <p:nvPr/>
        </p:nvPicPr>
        <p:blipFill>
          <a:blip r:embed="rId4"/>
          <a:stretch>
            <a:fillRect/>
          </a:stretch>
        </p:blipFill>
        <p:spPr>
          <a:xfrm>
            <a:off x="6584990" y="267057"/>
            <a:ext cx="1460421" cy="2137053"/>
          </a:xfrm>
          <a:prstGeom prst="rect">
            <a:avLst/>
          </a:prstGeom>
        </p:spPr>
      </p:pic>
      <p:sp>
        <p:nvSpPr>
          <p:cNvPr id="4" name="Text 0"/>
          <p:cNvSpPr/>
          <p:nvPr/>
        </p:nvSpPr>
        <p:spPr>
          <a:xfrm>
            <a:off x="747832" y="3258741"/>
            <a:ext cx="9586913" cy="702826"/>
          </a:xfrm>
          <a:prstGeom prst="rect">
            <a:avLst/>
          </a:prstGeom>
          <a:noFill/>
          <a:ln/>
        </p:spPr>
        <p:txBody>
          <a:bodyPr wrap="none" lIns="0" tIns="0" rIns="0" bIns="0" rtlCol="0" anchor="t"/>
          <a:lstStyle/>
          <a:p>
            <a:pPr marL="0" indent="0">
              <a:lnSpc>
                <a:spcPts val="5500"/>
              </a:lnSpc>
              <a:buNone/>
            </a:pPr>
            <a:r>
              <a:rPr lang="en-US" sz="4400" b="1" dirty="0">
                <a:solidFill>
                  <a:srgbClr val="7068F4"/>
                </a:solidFill>
                <a:latin typeface="Barlow" pitchFamily="34" charset="0"/>
                <a:ea typeface="Barlow" pitchFamily="34" charset="-122"/>
                <a:cs typeface="Barlow" pitchFamily="34" charset="-120"/>
              </a:rPr>
              <a:t>Các ứng dụng của phản ứng vôi với acid</a:t>
            </a:r>
            <a:endParaRPr lang="en-US" sz="4400" dirty="0"/>
          </a:p>
        </p:txBody>
      </p:sp>
      <p:sp>
        <p:nvSpPr>
          <p:cNvPr id="5" name="Shape 1"/>
          <p:cNvSpPr/>
          <p:nvPr/>
        </p:nvSpPr>
        <p:spPr>
          <a:xfrm>
            <a:off x="747832" y="4522470"/>
            <a:ext cx="480774" cy="480774"/>
          </a:xfrm>
          <a:prstGeom prst="roundRect">
            <a:avLst>
              <a:gd name="adj" fmla="val 40003"/>
            </a:avLst>
          </a:prstGeom>
          <a:solidFill>
            <a:srgbClr val="EEEFF5"/>
          </a:solidFill>
          <a:ln/>
          <a:effectLst>
            <a:outerShdw blurRad="53340" dist="26670" dir="13500000" algn="bl" rotWithShape="0">
              <a:srgbClr val="FFFFFF">
                <a:alpha val="70000"/>
              </a:srgbClr>
            </a:outerShdw>
          </a:effectLst>
        </p:spPr>
      </p:sp>
      <p:sp>
        <p:nvSpPr>
          <p:cNvPr id="6" name="Text 2"/>
          <p:cNvSpPr/>
          <p:nvPr/>
        </p:nvSpPr>
        <p:spPr>
          <a:xfrm>
            <a:off x="928449" y="4594146"/>
            <a:ext cx="119420" cy="33742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pitchFamily="34" charset="0"/>
                <a:ea typeface="Barlow" pitchFamily="34" charset="-122"/>
                <a:cs typeface="Barlow" pitchFamily="34" charset="-120"/>
              </a:rPr>
              <a:t>1</a:t>
            </a:r>
            <a:endParaRPr lang="en-US" sz="2650" dirty="0"/>
          </a:p>
        </p:txBody>
      </p:sp>
      <p:sp>
        <p:nvSpPr>
          <p:cNvPr id="7" name="Text 3"/>
          <p:cNvSpPr/>
          <p:nvPr/>
        </p:nvSpPr>
        <p:spPr>
          <a:xfrm>
            <a:off x="1442204" y="4522470"/>
            <a:ext cx="2811661" cy="351472"/>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Barlow" pitchFamily="34" charset="0"/>
                <a:ea typeface="Barlow" pitchFamily="34" charset="-122"/>
                <a:cs typeface="Barlow" pitchFamily="34" charset="-120"/>
              </a:rPr>
              <a:t>Sản xuất xi măng</a:t>
            </a:r>
            <a:endParaRPr lang="en-US" sz="2200" dirty="0"/>
          </a:p>
        </p:txBody>
      </p:sp>
      <p:sp>
        <p:nvSpPr>
          <p:cNvPr id="8" name="Text 4"/>
          <p:cNvSpPr/>
          <p:nvPr/>
        </p:nvSpPr>
        <p:spPr>
          <a:xfrm>
            <a:off x="1442204" y="5002054"/>
            <a:ext cx="5766197" cy="683895"/>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Phản ứng giữa vôi với acid là một bước quan trọng trong sản xuất xi măng, tạo ra clinker xi măng.</a:t>
            </a:r>
            <a:endParaRPr lang="en-US" sz="1650" dirty="0"/>
          </a:p>
        </p:txBody>
      </p:sp>
      <p:sp>
        <p:nvSpPr>
          <p:cNvPr id="9" name="Shape 5"/>
          <p:cNvSpPr/>
          <p:nvPr/>
        </p:nvSpPr>
        <p:spPr>
          <a:xfrm>
            <a:off x="7421999" y="4522470"/>
            <a:ext cx="480774" cy="480774"/>
          </a:xfrm>
          <a:prstGeom prst="roundRect">
            <a:avLst>
              <a:gd name="adj" fmla="val 40003"/>
            </a:avLst>
          </a:prstGeom>
          <a:solidFill>
            <a:srgbClr val="EEEFF5"/>
          </a:solidFill>
          <a:ln/>
          <a:effectLst>
            <a:outerShdw blurRad="53340" dist="26670" dir="13500000" algn="bl" rotWithShape="0">
              <a:srgbClr val="FFFFFF">
                <a:alpha val="70000"/>
              </a:srgbClr>
            </a:outerShdw>
          </a:effectLst>
        </p:spPr>
      </p:sp>
      <p:sp>
        <p:nvSpPr>
          <p:cNvPr id="10" name="Text 6"/>
          <p:cNvSpPr/>
          <p:nvPr/>
        </p:nvSpPr>
        <p:spPr>
          <a:xfrm>
            <a:off x="7567851" y="4594146"/>
            <a:ext cx="188952" cy="33742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pitchFamily="34" charset="0"/>
                <a:ea typeface="Barlow" pitchFamily="34" charset="-122"/>
                <a:cs typeface="Barlow" pitchFamily="34" charset="-120"/>
              </a:rPr>
              <a:t>2</a:t>
            </a:r>
            <a:endParaRPr lang="en-US" sz="2650" dirty="0"/>
          </a:p>
        </p:txBody>
      </p:sp>
      <p:sp>
        <p:nvSpPr>
          <p:cNvPr id="11" name="Text 7"/>
          <p:cNvSpPr/>
          <p:nvPr/>
        </p:nvSpPr>
        <p:spPr>
          <a:xfrm>
            <a:off x="8116372" y="4522470"/>
            <a:ext cx="2811661" cy="351472"/>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Barlow" pitchFamily="34" charset="0"/>
                <a:ea typeface="Barlow" pitchFamily="34" charset="-122"/>
                <a:cs typeface="Barlow" pitchFamily="34" charset="-120"/>
              </a:rPr>
              <a:t>Chế biến thực phẩm</a:t>
            </a:r>
            <a:endParaRPr lang="en-US" sz="2200" dirty="0"/>
          </a:p>
        </p:txBody>
      </p:sp>
      <p:sp>
        <p:nvSpPr>
          <p:cNvPr id="12" name="Text 8"/>
          <p:cNvSpPr/>
          <p:nvPr/>
        </p:nvSpPr>
        <p:spPr>
          <a:xfrm>
            <a:off x="8116372" y="5002054"/>
            <a:ext cx="5766197" cy="1025843"/>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Vôi được sử dụng để điều chỉnh độ pH trong sản xuất một số loại thực phẩm, như pho mát, rượu vang và nước giải khát.</a:t>
            </a:r>
            <a:endParaRPr lang="en-US" sz="1650" dirty="0"/>
          </a:p>
        </p:txBody>
      </p:sp>
      <p:sp>
        <p:nvSpPr>
          <p:cNvPr id="13" name="Shape 9"/>
          <p:cNvSpPr/>
          <p:nvPr/>
        </p:nvSpPr>
        <p:spPr>
          <a:xfrm>
            <a:off x="747832" y="6481882"/>
            <a:ext cx="480774" cy="480774"/>
          </a:xfrm>
          <a:prstGeom prst="roundRect">
            <a:avLst>
              <a:gd name="adj" fmla="val 40003"/>
            </a:avLst>
          </a:prstGeom>
          <a:solidFill>
            <a:srgbClr val="EEEFF5"/>
          </a:solidFill>
          <a:ln/>
          <a:effectLst>
            <a:outerShdw blurRad="53340" dist="26670" dir="13500000" algn="bl" rotWithShape="0">
              <a:srgbClr val="FFFFFF">
                <a:alpha val="70000"/>
              </a:srgbClr>
            </a:outerShdw>
          </a:effectLst>
        </p:spPr>
      </p:sp>
      <p:sp>
        <p:nvSpPr>
          <p:cNvPr id="14" name="Text 10"/>
          <p:cNvSpPr/>
          <p:nvPr/>
        </p:nvSpPr>
        <p:spPr>
          <a:xfrm>
            <a:off x="897136" y="6553557"/>
            <a:ext cx="182166" cy="33742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pitchFamily="34" charset="0"/>
                <a:ea typeface="Barlow" pitchFamily="34" charset="-122"/>
                <a:cs typeface="Barlow" pitchFamily="34" charset="-120"/>
              </a:rPr>
              <a:t>3</a:t>
            </a:r>
            <a:endParaRPr lang="en-US" sz="2650" dirty="0"/>
          </a:p>
        </p:txBody>
      </p:sp>
      <p:sp>
        <p:nvSpPr>
          <p:cNvPr id="15" name="Text 11"/>
          <p:cNvSpPr/>
          <p:nvPr/>
        </p:nvSpPr>
        <p:spPr>
          <a:xfrm>
            <a:off x="1442204" y="6481882"/>
            <a:ext cx="2811661" cy="351472"/>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Barlow" pitchFamily="34" charset="0"/>
                <a:ea typeface="Barlow" pitchFamily="34" charset="-122"/>
                <a:cs typeface="Barlow" pitchFamily="34" charset="-120"/>
              </a:rPr>
              <a:t>Nông nghiệp</a:t>
            </a:r>
            <a:endParaRPr lang="en-US" sz="2200" dirty="0"/>
          </a:p>
        </p:txBody>
      </p:sp>
      <p:sp>
        <p:nvSpPr>
          <p:cNvPr id="16" name="Text 12"/>
          <p:cNvSpPr/>
          <p:nvPr/>
        </p:nvSpPr>
        <p:spPr>
          <a:xfrm>
            <a:off x="1442204" y="6961465"/>
            <a:ext cx="5766197" cy="683895"/>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Vôi được sử dụng để cải tạo đất, điều chỉnh độ pH, cung cấp canxi cho cây trồng.</a:t>
            </a:r>
            <a:endParaRPr lang="en-US" sz="1650" dirty="0"/>
          </a:p>
        </p:txBody>
      </p:sp>
      <p:sp>
        <p:nvSpPr>
          <p:cNvPr id="17" name="Shape 13"/>
          <p:cNvSpPr/>
          <p:nvPr/>
        </p:nvSpPr>
        <p:spPr>
          <a:xfrm>
            <a:off x="7421999" y="6481882"/>
            <a:ext cx="480774" cy="480774"/>
          </a:xfrm>
          <a:prstGeom prst="roundRect">
            <a:avLst>
              <a:gd name="adj" fmla="val 40003"/>
            </a:avLst>
          </a:prstGeom>
          <a:solidFill>
            <a:srgbClr val="EEEFF5"/>
          </a:solidFill>
          <a:ln/>
          <a:effectLst>
            <a:outerShdw blurRad="53340" dist="26670" dir="13500000" algn="bl" rotWithShape="0">
              <a:srgbClr val="FFFFFF">
                <a:alpha val="70000"/>
              </a:srgbClr>
            </a:outerShdw>
          </a:effectLst>
        </p:spPr>
      </p:sp>
      <p:sp>
        <p:nvSpPr>
          <p:cNvPr id="18" name="Text 14"/>
          <p:cNvSpPr/>
          <p:nvPr/>
        </p:nvSpPr>
        <p:spPr>
          <a:xfrm>
            <a:off x="7560350" y="6553557"/>
            <a:ext cx="204073" cy="33742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pitchFamily="34" charset="0"/>
                <a:ea typeface="Barlow" pitchFamily="34" charset="-122"/>
                <a:cs typeface="Barlow" pitchFamily="34" charset="-120"/>
              </a:rPr>
              <a:t>4</a:t>
            </a:r>
            <a:endParaRPr lang="en-US" sz="2650" dirty="0"/>
          </a:p>
        </p:txBody>
      </p:sp>
      <p:sp>
        <p:nvSpPr>
          <p:cNvPr id="19" name="Text 15"/>
          <p:cNvSpPr/>
          <p:nvPr/>
        </p:nvSpPr>
        <p:spPr>
          <a:xfrm>
            <a:off x="8116372" y="6481882"/>
            <a:ext cx="2811661" cy="351472"/>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Barlow" pitchFamily="34" charset="0"/>
                <a:ea typeface="Barlow" pitchFamily="34" charset="-122"/>
                <a:cs typeface="Barlow" pitchFamily="34" charset="-120"/>
              </a:rPr>
              <a:t>Xử lý nước thải</a:t>
            </a:r>
            <a:endParaRPr lang="en-US" sz="2200" dirty="0"/>
          </a:p>
        </p:txBody>
      </p:sp>
      <p:sp>
        <p:nvSpPr>
          <p:cNvPr id="20" name="Text 16"/>
          <p:cNvSpPr/>
          <p:nvPr/>
        </p:nvSpPr>
        <p:spPr>
          <a:xfrm>
            <a:off x="8116372" y="6961465"/>
            <a:ext cx="5766197" cy="683895"/>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Vôi được sử dụng để loại bỏ các kim loại nặng và các chất hữu cơ trong nước thải.</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6382583" y="270748"/>
            <a:ext cx="1865233" cy="2166699"/>
          </a:xfrm>
          <a:prstGeom prst="rect">
            <a:avLst/>
          </a:prstGeom>
        </p:spPr>
      </p:pic>
      <p:sp>
        <p:nvSpPr>
          <p:cNvPr id="4" name="Text 0"/>
          <p:cNvSpPr/>
          <p:nvPr/>
        </p:nvSpPr>
        <p:spPr>
          <a:xfrm>
            <a:off x="758309" y="3489722"/>
            <a:ext cx="863429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Tác dụng của phản ứng vôi với acid</a:t>
            </a:r>
            <a:endParaRPr lang="en-US" sz="4450" dirty="0"/>
          </a:p>
        </p:txBody>
      </p:sp>
      <p:sp>
        <p:nvSpPr>
          <p:cNvPr id="5" name="Shape 1"/>
          <p:cNvSpPr/>
          <p:nvPr/>
        </p:nvSpPr>
        <p:spPr>
          <a:xfrm>
            <a:off x="758309" y="4527352"/>
            <a:ext cx="13113782" cy="2920603"/>
          </a:xfrm>
          <a:prstGeom prst="roundRect">
            <a:avLst>
              <a:gd name="adj" fmla="val 6677"/>
            </a:avLst>
          </a:prstGeom>
          <a:noFill/>
          <a:ln w="7620">
            <a:solidFill>
              <a:srgbClr val="000000">
                <a:alpha val="8000"/>
              </a:srgbClr>
            </a:solidFill>
            <a:prstDash val="solid"/>
          </a:ln>
        </p:spPr>
      </p:sp>
      <p:sp>
        <p:nvSpPr>
          <p:cNvPr id="6" name="Shape 2"/>
          <p:cNvSpPr/>
          <p:nvPr/>
        </p:nvSpPr>
        <p:spPr>
          <a:xfrm>
            <a:off x="765929" y="4534972"/>
            <a:ext cx="13098542" cy="968454"/>
          </a:xfrm>
          <a:prstGeom prst="rect">
            <a:avLst/>
          </a:prstGeom>
          <a:solidFill>
            <a:srgbClr val="FFFFFF">
              <a:alpha val="4000"/>
            </a:srgbClr>
          </a:solidFill>
          <a:ln/>
        </p:spPr>
      </p:sp>
      <p:sp>
        <p:nvSpPr>
          <p:cNvPr id="7" name="Text 3"/>
          <p:cNvSpPr/>
          <p:nvPr/>
        </p:nvSpPr>
        <p:spPr>
          <a:xfrm>
            <a:off x="982504" y="4672489"/>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Tạo ra muối canxi</a:t>
            </a:r>
            <a:endParaRPr lang="en-US" sz="1700" dirty="0"/>
          </a:p>
        </p:txBody>
      </p:sp>
      <p:sp>
        <p:nvSpPr>
          <p:cNvPr id="8" name="Text 4"/>
          <p:cNvSpPr/>
          <p:nvPr/>
        </p:nvSpPr>
        <p:spPr>
          <a:xfrm>
            <a:off x="7535585" y="4672489"/>
            <a:ext cx="61123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Muối canxi có nhiều ứng dụng trong công nghiệp, nông nghiệp, y tế.</a:t>
            </a:r>
            <a:endParaRPr lang="en-US" sz="1700" dirty="0"/>
          </a:p>
        </p:txBody>
      </p:sp>
      <p:sp>
        <p:nvSpPr>
          <p:cNvPr id="9" name="Shape 5"/>
          <p:cNvSpPr/>
          <p:nvPr/>
        </p:nvSpPr>
        <p:spPr>
          <a:xfrm>
            <a:off x="765929" y="5503426"/>
            <a:ext cx="13098542" cy="968454"/>
          </a:xfrm>
          <a:prstGeom prst="rect">
            <a:avLst/>
          </a:prstGeom>
          <a:solidFill>
            <a:srgbClr val="000000">
              <a:alpha val="4000"/>
            </a:srgbClr>
          </a:solidFill>
          <a:ln/>
        </p:spPr>
      </p:sp>
      <p:sp>
        <p:nvSpPr>
          <p:cNvPr id="10" name="Text 6"/>
          <p:cNvSpPr/>
          <p:nvPr/>
        </p:nvSpPr>
        <p:spPr>
          <a:xfrm>
            <a:off x="982504" y="56409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Giải phóng nhiệt</a:t>
            </a:r>
            <a:endParaRPr lang="en-US" sz="1700" dirty="0"/>
          </a:p>
        </p:txBody>
      </p:sp>
      <p:sp>
        <p:nvSpPr>
          <p:cNvPr id="11" name="Text 7"/>
          <p:cNvSpPr/>
          <p:nvPr/>
        </p:nvSpPr>
        <p:spPr>
          <a:xfrm>
            <a:off x="7535585" y="5640943"/>
            <a:ext cx="61123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Phản ứng này tỏa nhiệt, có thể được sử dụng để tạo ra năng lượng.</a:t>
            </a:r>
            <a:endParaRPr lang="en-US" sz="1700" dirty="0"/>
          </a:p>
        </p:txBody>
      </p:sp>
      <p:sp>
        <p:nvSpPr>
          <p:cNvPr id="12" name="Shape 8"/>
          <p:cNvSpPr/>
          <p:nvPr/>
        </p:nvSpPr>
        <p:spPr>
          <a:xfrm>
            <a:off x="765929" y="6471880"/>
            <a:ext cx="13098542" cy="968454"/>
          </a:xfrm>
          <a:prstGeom prst="rect">
            <a:avLst/>
          </a:prstGeom>
          <a:solidFill>
            <a:srgbClr val="FFFFFF">
              <a:alpha val="4000"/>
            </a:srgbClr>
          </a:solidFill>
          <a:ln/>
        </p:spPr>
      </p:sp>
      <p:sp>
        <p:nvSpPr>
          <p:cNvPr id="13" name="Text 9"/>
          <p:cNvSpPr/>
          <p:nvPr/>
        </p:nvSpPr>
        <p:spPr>
          <a:xfrm>
            <a:off x="982504" y="66093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Điều chỉnh độ pH</a:t>
            </a:r>
            <a:endParaRPr lang="en-US" sz="1700" dirty="0"/>
          </a:p>
        </p:txBody>
      </p:sp>
      <p:sp>
        <p:nvSpPr>
          <p:cNvPr id="14" name="Text 10"/>
          <p:cNvSpPr/>
          <p:nvPr/>
        </p:nvSpPr>
        <p:spPr>
          <a:xfrm>
            <a:off x="7535585" y="6609398"/>
            <a:ext cx="61123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Phản ứng này có thể được sử dụng để điều chỉnh độ pH của dung dịch.</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6231850" y="270748"/>
            <a:ext cx="2166699" cy="2166699"/>
          </a:xfrm>
          <a:prstGeom prst="rect">
            <a:avLst/>
          </a:prstGeom>
        </p:spPr>
      </p:pic>
      <p:sp>
        <p:nvSpPr>
          <p:cNvPr id="4" name="Text 0"/>
          <p:cNvSpPr/>
          <p:nvPr/>
        </p:nvSpPr>
        <p:spPr>
          <a:xfrm>
            <a:off x="758309" y="3797022"/>
            <a:ext cx="11675150"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Các yếu tố ảnh hưởng đến phản ứng vôi với acid</a:t>
            </a:r>
            <a:endParaRPr lang="en-US" sz="4450" dirty="0"/>
          </a:p>
        </p:txBody>
      </p:sp>
      <p:sp>
        <p:nvSpPr>
          <p:cNvPr id="5" name="Shape 1"/>
          <p:cNvSpPr/>
          <p:nvPr/>
        </p:nvSpPr>
        <p:spPr>
          <a:xfrm>
            <a:off x="758309" y="4834652"/>
            <a:ext cx="4226838" cy="2306122"/>
          </a:xfrm>
          <a:prstGeom prst="roundRect">
            <a:avLst>
              <a:gd name="adj" fmla="val 8456"/>
            </a:avLst>
          </a:prstGeom>
          <a:solidFill>
            <a:srgbClr val="EEEFF5"/>
          </a:solidFill>
          <a:ln/>
          <a:effectLst>
            <a:outerShdw blurRad="53340" dist="26670" dir="13500000" algn="bl" rotWithShape="0">
              <a:srgbClr val="FFFFFF">
                <a:alpha val="70000"/>
              </a:srgbClr>
            </a:outerShdw>
          </a:effectLst>
        </p:spPr>
      </p:sp>
      <p:sp>
        <p:nvSpPr>
          <p:cNvPr id="6" name="Text 2"/>
          <p:cNvSpPr/>
          <p:nvPr/>
        </p:nvSpPr>
        <p:spPr>
          <a:xfrm>
            <a:off x="974884" y="505122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pitchFamily="34" charset="0"/>
                <a:ea typeface="Barlow" pitchFamily="34" charset="-122"/>
                <a:cs typeface="Barlow" pitchFamily="34" charset="-120"/>
              </a:rPr>
              <a:t>Nồng độ</a:t>
            </a:r>
            <a:endParaRPr lang="en-US" sz="2200" dirty="0"/>
          </a:p>
        </p:txBody>
      </p:sp>
      <p:sp>
        <p:nvSpPr>
          <p:cNvPr id="7" name="Text 3"/>
          <p:cNvSpPr/>
          <p:nvPr/>
        </p:nvSpPr>
        <p:spPr>
          <a:xfrm>
            <a:off x="974884" y="5537359"/>
            <a:ext cx="3793688"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Nồng độ của vôi và acid ảnh hưởng đến tốc độ phản ứng. Nồng độ cao hơn dẫn đến tốc độ phản ứng nhanh hơn.</a:t>
            </a:r>
            <a:endParaRPr lang="en-US" sz="1700" dirty="0"/>
          </a:p>
        </p:txBody>
      </p:sp>
      <p:sp>
        <p:nvSpPr>
          <p:cNvPr id="8" name="Shape 4"/>
          <p:cNvSpPr/>
          <p:nvPr/>
        </p:nvSpPr>
        <p:spPr>
          <a:xfrm>
            <a:off x="5201722" y="4834652"/>
            <a:ext cx="4226838" cy="2306122"/>
          </a:xfrm>
          <a:prstGeom prst="roundRect">
            <a:avLst>
              <a:gd name="adj" fmla="val 8456"/>
            </a:avLst>
          </a:prstGeom>
          <a:solidFill>
            <a:srgbClr val="EEEFF5"/>
          </a:solidFill>
          <a:ln/>
          <a:effectLst>
            <a:outerShdw blurRad="53340" dist="26670" dir="13500000" algn="bl" rotWithShape="0">
              <a:srgbClr val="FFFFFF">
                <a:alpha val="70000"/>
              </a:srgbClr>
            </a:outerShdw>
          </a:effectLst>
        </p:spPr>
      </p:sp>
      <p:sp>
        <p:nvSpPr>
          <p:cNvPr id="9" name="Text 5"/>
          <p:cNvSpPr/>
          <p:nvPr/>
        </p:nvSpPr>
        <p:spPr>
          <a:xfrm>
            <a:off x="5418296" y="505122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pitchFamily="34" charset="0"/>
                <a:ea typeface="Barlow" pitchFamily="34" charset="-122"/>
                <a:cs typeface="Barlow" pitchFamily="34" charset="-120"/>
              </a:rPr>
              <a:t>Nhiệt độ</a:t>
            </a:r>
            <a:endParaRPr lang="en-US" sz="2200" dirty="0"/>
          </a:p>
        </p:txBody>
      </p:sp>
      <p:sp>
        <p:nvSpPr>
          <p:cNvPr id="10" name="Text 6"/>
          <p:cNvSpPr/>
          <p:nvPr/>
        </p:nvSpPr>
        <p:spPr>
          <a:xfrm>
            <a:off x="5418296" y="5537359"/>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Nhiệt độ cao hơn làm tăng tốc độ phản ứng. Ở nhiệt độ thấp hơn, phản ứng diễn ra chậm hơn.</a:t>
            </a:r>
            <a:endParaRPr lang="en-US" sz="1700" dirty="0"/>
          </a:p>
        </p:txBody>
      </p:sp>
      <p:sp>
        <p:nvSpPr>
          <p:cNvPr id="11" name="Shape 7"/>
          <p:cNvSpPr/>
          <p:nvPr/>
        </p:nvSpPr>
        <p:spPr>
          <a:xfrm>
            <a:off x="9645134" y="4834652"/>
            <a:ext cx="4226838" cy="2306122"/>
          </a:xfrm>
          <a:prstGeom prst="roundRect">
            <a:avLst>
              <a:gd name="adj" fmla="val 8456"/>
            </a:avLst>
          </a:prstGeom>
          <a:solidFill>
            <a:srgbClr val="EEEFF5"/>
          </a:solidFill>
          <a:ln/>
          <a:effectLst>
            <a:outerShdw blurRad="53340" dist="26670" dir="13500000" algn="bl" rotWithShape="0">
              <a:srgbClr val="FFFFFF">
                <a:alpha val="70000"/>
              </a:srgbClr>
            </a:outerShdw>
          </a:effectLst>
        </p:spPr>
      </p:sp>
      <p:sp>
        <p:nvSpPr>
          <p:cNvPr id="12" name="Text 8"/>
          <p:cNvSpPr/>
          <p:nvPr/>
        </p:nvSpPr>
        <p:spPr>
          <a:xfrm>
            <a:off x="9861709" y="505122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pitchFamily="34" charset="0"/>
                <a:ea typeface="Barlow" pitchFamily="34" charset="-122"/>
                <a:cs typeface="Barlow" pitchFamily="34" charset="-120"/>
              </a:rPr>
              <a:t>Diện tích tiếp xúc</a:t>
            </a:r>
            <a:endParaRPr lang="en-US" sz="2200" dirty="0"/>
          </a:p>
        </p:txBody>
      </p:sp>
      <p:sp>
        <p:nvSpPr>
          <p:cNvPr id="13" name="Text 9"/>
          <p:cNvSpPr/>
          <p:nvPr/>
        </p:nvSpPr>
        <p:spPr>
          <a:xfrm>
            <a:off x="9861709" y="5537359"/>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Diện tích tiếp xúc giữa vôi và acid càng lớn, tốc độ phản ứng càng nhanh.</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6231850" y="270748"/>
            <a:ext cx="2166699" cy="2166699"/>
          </a:xfrm>
          <a:prstGeom prst="rect">
            <a:avLst/>
          </a:prstGeom>
        </p:spPr>
      </p:pic>
      <p:sp>
        <p:nvSpPr>
          <p:cNvPr id="4" name="Text 0"/>
          <p:cNvSpPr/>
          <p:nvPr/>
        </p:nvSpPr>
        <p:spPr>
          <a:xfrm>
            <a:off x="758309" y="3807857"/>
            <a:ext cx="1125152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Các biện pháp an toàn khi tiến hành phản ứng</a:t>
            </a:r>
            <a:endParaRPr lang="en-US" sz="4450" dirty="0"/>
          </a:p>
        </p:txBody>
      </p:sp>
      <p:pic>
        <p:nvPicPr>
          <p:cNvPr id="5" name="Image 2" descr="preencoded.png"/>
          <p:cNvPicPr>
            <a:picLocks noChangeAspect="1"/>
          </p:cNvPicPr>
          <p:nvPr/>
        </p:nvPicPr>
        <p:blipFill>
          <a:blip r:embed="rId5"/>
          <a:stretch>
            <a:fillRect/>
          </a:stretch>
        </p:blipFill>
        <p:spPr>
          <a:xfrm>
            <a:off x="758309" y="4845487"/>
            <a:ext cx="541615" cy="541615"/>
          </a:xfrm>
          <a:prstGeom prst="rect">
            <a:avLst/>
          </a:prstGeom>
        </p:spPr>
      </p:pic>
      <p:sp>
        <p:nvSpPr>
          <p:cNvPr id="6" name="Text 1"/>
          <p:cNvSpPr/>
          <p:nvPr/>
        </p:nvSpPr>
        <p:spPr>
          <a:xfrm>
            <a:off x="758309" y="560367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Bảo vệ mắt</a:t>
            </a:r>
            <a:endParaRPr lang="en-US" sz="2200" dirty="0"/>
          </a:p>
        </p:txBody>
      </p:sp>
      <p:sp>
        <p:nvSpPr>
          <p:cNvPr id="7" name="Text 2"/>
          <p:cNvSpPr/>
          <p:nvPr/>
        </p:nvSpPr>
        <p:spPr>
          <a:xfrm>
            <a:off x="758309" y="6089809"/>
            <a:ext cx="3034665"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Luôn đeo kính bảo vệ mắt khi tiến hành phản ứng.</a:t>
            </a:r>
            <a:endParaRPr lang="en-US" sz="1700" dirty="0"/>
          </a:p>
        </p:txBody>
      </p:sp>
      <p:pic>
        <p:nvPicPr>
          <p:cNvPr id="8" name="Image 3" descr="preencoded.png"/>
          <p:cNvPicPr>
            <a:picLocks noChangeAspect="1"/>
          </p:cNvPicPr>
          <p:nvPr/>
        </p:nvPicPr>
        <p:blipFill>
          <a:blip r:embed="rId6"/>
          <a:stretch>
            <a:fillRect/>
          </a:stretch>
        </p:blipFill>
        <p:spPr>
          <a:xfrm>
            <a:off x="4117896" y="4845487"/>
            <a:ext cx="541615" cy="541615"/>
          </a:xfrm>
          <a:prstGeom prst="rect">
            <a:avLst/>
          </a:prstGeom>
        </p:spPr>
      </p:pic>
      <p:sp>
        <p:nvSpPr>
          <p:cNvPr id="9" name="Text 3"/>
          <p:cNvSpPr/>
          <p:nvPr/>
        </p:nvSpPr>
        <p:spPr>
          <a:xfrm>
            <a:off x="4117896" y="560367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Bảo vệ tay</a:t>
            </a:r>
            <a:endParaRPr lang="en-US" sz="2200" dirty="0"/>
          </a:p>
        </p:txBody>
      </p:sp>
      <p:sp>
        <p:nvSpPr>
          <p:cNvPr id="10" name="Text 4"/>
          <p:cNvSpPr/>
          <p:nvPr/>
        </p:nvSpPr>
        <p:spPr>
          <a:xfrm>
            <a:off x="4117896" y="6089809"/>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Sử dụng găng tay bảo hộ để tránh tiếp xúc trực tiếp với vôi và acid.</a:t>
            </a:r>
            <a:endParaRPr lang="en-US" sz="1700" dirty="0"/>
          </a:p>
        </p:txBody>
      </p:sp>
      <p:pic>
        <p:nvPicPr>
          <p:cNvPr id="11" name="Image 4" descr="preencoded.png"/>
          <p:cNvPicPr>
            <a:picLocks noChangeAspect="1"/>
          </p:cNvPicPr>
          <p:nvPr/>
        </p:nvPicPr>
        <p:blipFill>
          <a:blip r:embed="rId7"/>
          <a:stretch>
            <a:fillRect/>
          </a:stretch>
        </p:blipFill>
        <p:spPr>
          <a:xfrm>
            <a:off x="7477601" y="4845487"/>
            <a:ext cx="541615" cy="541615"/>
          </a:xfrm>
          <a:prstGeom prst="rect">
            <a:avLst/>
          </a:prstGeom>
        </p:spPr>
      </p:pic>
      <p:sp>
        <p:nvSpPr>
          <p:cNvPr id="12" name="Text 5"/>
          <p:cNvSpPr/>
          <p:nvPr/>
        </p:nvSpPr>
        <p:spPr>
          <a:xfrm>
            <a:off x="7477601" y="560367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Lưu ý</a:t>
            </a:r>
            <a:endParaRPr lang="en-US" sz="2200" dirty="0"/>
          </a:p>
        </p:txBody>
      </p:sp>
      <p:sp>
        <p:nvSpPr>
          <p:cNvPr id="13" name="Text 6"/>
          <p:cNvSpPr/>
          <p:nvPr/>
        </p:nvSpPr>
        <p:spPr>
          <a:xfrm>
            <a:off x="7477601" y="6089809"/>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Tiến hành phản ứng trong khu vực thông thoáng để tránh hít phải hơi độc.</a:t>
            </a:r>
            <a:endParaRPr lang="en-US" sz="1700" dirty="0"/>
          </a:p>
        </p:txBody>
      </p:sp>
      <p:pic>
        <p:nvPicPr>
          <p:cNvPr id="14" name="Image 5" descr="preencoded.png"/>
          <p:cNvPicPr>
            <a:picLocks noChangeAspect="1"/>
          </p:cNvPicPr>
          <p:nvPr/>
        </p:nvPicPr>
        <p:blipFill>
          <a:blip r:embed="rId8"/>
          <a:stretch>
            <a:fillRect/>
          </a:stretch>
        </p:blipFill>
        <p:spPr>
          <a:xfrm>
            <a:off x="10837307" y="4845487"/>
            <a:ext cx="541615" cy="541615"/>
          </a:xfrm>
          <a:prstGeom prst="rect">
            <a:avLst/>
          </a:prstGeom>
        </p:spPr>
      </p:pic>
      <p:sp>
        <p:nvSpPr>
          <p:cNvPr id="15" name="Text 7"/>
          <p:cNvSpPr/>
          <p:nvPr/>
        </p:nvSpPr>
        <p:spPr>
          <a:xfrm>
            <a:off x="10837307" y="560367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pitchFamily="34" charset="0"/>
                <a:ea typeface="Barlow" pitchFamily="34" charset="-122"/>
                <a:cs typeface="Barlow" pitchFamily="34" charset="-120"/>
              </a:rPr>
              <a:t>Chuẩn bị</a:t>
            </a:r>
            <a:endParaRPr lang="en-US" sz="2200" dirty="0"/>
          </a:p>
        </p:txBody>
      </p:sp>
      <p:sp>
        <p:nvSpPr>
          <p:cNvPr id="16" name="Text 8"/>
          <p:cNvSpPr/>
          <p:nvPr/>
        </p:nvSpPr>
        <p:spPr>
          <a:xfrm>
            <a:off x="10837307" y="6089809"/>
            <a:ext cx="3034784"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Luôn có sẵn dụng cụ chữa cháy để xử lý các tình huống khẩn cấp.</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867" y="2301716"/>
            <a:ext cx="4944666" cy="3626168"/>
          </a:xfrm>
          <a:prstGeom prst="rect">
            <a:avLst/>
          </a:prstGeom>
        </p:spPr>
      </p:pic>
      <p:sp>
        <p:nvSpPr>
          <p:cNvPr id="4" name="Text 0"/>
          <p:cNvSpPr/>
          <p:nvPr/>
        </p:nvSpPr>
        <p:spPr>
          <a:xfrm>
            <a:off x="758309" y="2902506"/>
            <a:ext cx="5859780"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pitchFamily="34" charset="0"/>
                <a:ea typeface="Barlow" pitchFamily="34" charset="-122"/>
                <a:cs typeface="Barlow" pitchFamily="34" charset="-120"/>
              </a:rPr>
              <a:t>Kết luận và khuyến nghị</a:t>
            </a:r>
            <a:endParaRPr lang="en-US" sz="4450" dirty="0"/>
          </a:p>
        </p:txBody>
      </p:sp>
      <p:sp>
        <p:nvSpPr>
          <p:cNvPr id="5" name="Text 1"/>
          <p:cNvSpPr/>
          <p:nvPr/>
        </p:nvSpPr>
        <p:spPr>
          <a:xfrm>
            <a:off x="758309" y="3940135"/>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Phản ứng giữa vôi và acid là một phản ứng hóa học phổ biến, có nhiều ứng dụng trong các lĩnh vực khác nhau. Việc hiểu rõ cơ chế phản ứng, các yếu tố ảnh hưởng và biện pháp an toàn là điều cần thiết để sử dụng hiệu quả phản ứng này.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708</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Montserrat</vt:lpstr>
      <vt:lpstr>Barlow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cp:revision>
  <dcterms:created xsi:type="dcterms:W3CDTF">2024-09-22T16:23:28Z</dcterms:created>
  <dcterms:modified xsi:type="dcterms:W3CDTF">2024-09-22T16:24:10Z</dcterms:modified>
</cp:coreProperties>
</file>